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98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290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765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66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136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81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760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509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032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076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82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88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56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88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58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57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80E90B-BBA3-422F-9204-F3563417E967}" type="datetimeFigureOut">
              <a:rPr lang="ru-RU" smtClean="0"/>
              <a:t>02.11.2023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5E88448-FB12-4F1E-AAB8-6CA7F3ADCA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225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60EE85-73B9-4FE8-8B34-60BBE2E47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576" y="969053"/>
            <a:ext cx="9440034" cy="1828801"/>
          </a:xfrm>
        </p:spPr>
        <p:txBody>
          <a:bodyPr/>
          <a:lstStyle/>
          <a:p>
            <a:r>
              <a:rPr lang="en-US" dirty="0"/>
              <a:t>Shortest Path Problem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306DD2-3C3E-4A0F-BAFF-04CB2287E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041" y="432800"/>
            <a:ext cx="9440034" cy="2076320"/>
          </a:xfrm>
        </p:spPr>
        <p:txBody>
          <a:bodyPr>
            <a:noAutofit/>
          </a:bodyPr>
          <a:lstStyle/>
          <a:p>
            <a:pPr algn="l"/>
            <a:r>
              <a:rPr lang="ru-RU" sz="1600" dirty="0" err="1"/>
              <a:t>Міністерство</a:t>
            </a:r>
            <a:r>
              <a:rPr lang="ru-RU" sz="1600" dirty="0"/>
              <a:t> </a:t>
            </a:r>
            <a:r>
              <a:rPr lang="ru-RU" sz="1600" dirty="0" err="1"/>
              <a:t>освіти</a:t>
            </a:r>
            <a:r>
              <a:rPr lang="ru-RU" sz="1600" dirty="0"/>
              <a:t> і науки </a:t>
            </a:r>
            <a:r>
              <a:rPr lang="ru-RU" sz="1600" dirty="0" err="1"/>
              <a:t>України</a:t>
            </a:r>
            <a:endParaRPr lang="ru-RU" sz="1600" dirty="0"/>
          </a:p>
          <a:p>
            <a:pPr algn="l"/>
            <a:r>
              <a:rPr lang="ru-RU" sz="1600" dirty="0" err="1"/>
              <a:t>Харківський</a:t>
            </a:r>
            <a:r>
              <a:rPr lang="ru-RU" sz="1600" dirty="0"/>
              <a:t> </a:t>
            </a:r>
            <a:r>
              <a:rPr lang="ru-RU" sz="1600" dirty="0" err="1"/>
              <a:t>національний</a:t>
            </a:r>
            <a:r>
              <a:rPr lang="ru-RU" sz="1600" dirty="0"/>
              <a:t> </a:t>
            </a:r>
            <a:r>
              <a:rPr lang="ru-RU" sz="1600" dirty="0" err="1"/>
              <a:t>університет</a:t>
            </a:r>
            <a:r>
              <a:rPr lang="ru-RU" sz="1600" dirty="0"/>
              <a:t> </a:t>
            </a:r>
            <a:r>
              <a:rPr lang="ru-RU" sz="1600" dirty="0" err="1"/>
              <a:t>імені</a:t>
            </a:r>
            <a:r>
              <a:rPr lang="ru-RU" sz="1600" dirty="0"/>
              <a:t> В.Н. </a:t>
            </a:r>
            <a:r>
              <a:rPr lang="ru-RU" sz="1600" dirty="0" err="1"/>
              <a:t>Каразіна</a:t>
            </a:r>
            <a:endParaRPr lang="ru-RU" sz="1600" dirty="0"/>
          </a:p>
          <a:p>
            <a:pPr algn="l"/>
            <a:r>
              <a:rPr lang="ru-RU" sz="1600" dirty="0"/>
              <a:t>Факультет </a:t>
            </a:r>
            <a:r>
              <a:rPr lang="ru-RU" sz="1600" dirty="0" err="1"/>
              <a:t>комп’ютерних</a:t>
            </a:r>
            <a:r>
              <a:rPr lang="ru-RU" sz="1600" dirty="0"/>
              <a:t> наук</a:t>
            </a:r>
          </a:p>
          <a:p>
            <a:pPr algn="l"/>
            <a:endParaRPr lang="ru-RU" sz="1600" dirty="0"/>
          </a:p>
        </p:txBody>
      </p:sp>
      <p:pic>
        <p:nvPicPr>
          <p:cNvPr id="4" name="Google Shape;90;p1" descr="Screenshot 2021-04-21 at 20.43.37.png">
            <a:extLst>
              <a:ext uri="{FF2B5EF4-FFF2-40B4-BE49-F238E27FC236}">
                <a16:creationId xmlns:a16="http://schemas.microsoft.com/office/drawing/2014/main" id="{2D6B679D-CFF8-468F-A51F-4965F7AE17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925" y="432800"/>
            <a:ext cx="1475458" cy="14506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D50D9B08-787A-4DB1-B35C-34146614B327}"/>
              </a:ext>
            </a:extLst>
          </p:cNvPr>
          <p:cNvSpPr txBox="1">
            <a:spLocks/>
          </p:cNvSpPr>
          <p:nvPr/>
        </p:nvSpPr>
        <p:spPr>
          <a:xfrm>
            <a:off x="9532100" y="3310721"/>
            <a:ext cx="9440034" cy="20763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16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студент</a:t>
            </a:r>
            <a:r>
              <a:rPr lang="uk-UA" sz="16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и</a:t>
            </a:r>
            <a:r>
              <a:rPr lang="en-US" sz="16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b="0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групи</a:t>
            </a:r>
            <a:r>
              <a:rPr lang="en-US" sz="16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К</a:t>
            </a:r>
            <a:r>
              <a:rPr lang="uk-UA" sz="16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С31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uk-UA" sz="1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Бублик</a:t>
            </a:r>
            <a:r>
              <a:rPr lang="uk-UA" sz="1600" b="1" dirty="0">
                <a:latin typeface="Helvetica Neue"/>
                <a:ea typeface="Helvetica Neue"/>
                <a:cs typeface="Helvetica Neue"/>
                <a:sym typeface="Helvetica Neue"/>
              </a:rPr>
              <a:t> В.Р</a:t>
            </a:r>
            <a:r>
              <a:rPr lang="en-US" sz="1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uk-UA" sz="1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uk-UA" sz="1600" b="1" i="0" u="none" strike="noStrike" cap="none" dirty="0" err="1">
                <a:latin typeface="Helvetica Neue"/>
                <a:ea typeface="Helvetica Neue"/>
                <a:cs typeface="Helvetica Neue"/>
                <a:sym typeface="Helvetica Neue"/>
              </a:rPr>
              <a:t>Второва</a:t>
            </a:r>
            <a:r>
              <a:rPr lang="uk-UA" sz="1600" b="1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 Я.В.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72BADDE-8985-4B87-AFF9-0A760066909B}"/>
              </a:ext>
            </a:extLst>
          </p:cNvPr>
          <p:cNvSpPr txBox="1">
            <a:spLocks/>
          </p:cNvSpPr>
          <p:nvPr/>
        </p:nvSpPr>
        <p:spPr>
          <a:xfrm>
            <a:off x="7736828" y="3310721"/>
            <a:ext cx="9440034" cy="20763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uk-UA" sz="1600" b="0" i="0" u="none" strike="noStrike" cap="none" dirty="0">
                <a:latin typeface="Helvetica Neue"/>
                <a:ea typeface="Helvetica Neue"/>
                <a:cs typeface="Helvetica Neue"/>
                <a:sym typeface="Helvetica Neue"/>
              </a:rPr>
              <a:t>Виконавці:</a:t>
            </a:r>
            <a:endParaRPr lang="uk-UA" sz="1600" b="1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46" name="Picture 2" descr="Fredbear Dance GIF - Fredbear Dance Fnaf - Discover &amp; Share GIFs">
            <a:extLst>
              <a:ext uri="{FF2B5EF4-FFF2-40B4-BE49-F238E27FC236}">
                <a16:creationId xmlns:a16="http://schemas.microsoft.com/office/drawing/2014/main" id="{E35B6861-1B71-473F-A3CE-BF12EB147E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07" y="4974547"/>
            <a:ext cx="1719294" cy="14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4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91651-AC5E-4639-B6C0-B08A0709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dirty="0"/>
              <a:t>Клас задачі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51F06C-AAEA-4094-814E-15866116E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95" y="1474735"/>
            <a:ext cx="10353762" cy="4997783"/>
          </a:xfrm>
        </p:spPr>
        <p:txBody>
          <a:bodyPr>
            <a:normAutofit/>
          </a:bodyPr>
          <a:lstStyle/>
          <a:p>
            <a:r>
              <a:rPr lang="ru-RU" sz="2400" dirty="0"/>
              <a:t>Проблема </a:t>
            </a:r>
            <a:r>
              <a:rPr lang="ru-RU" sz="2400" dirty="0" err="1"/>
              <a:t>найкоротшого</a:t>
            </a:r>
            <a:r>
              <a:rPr lang="ru-RU" sz="2400" dirty="0"/>
              <a:t> шляху (</a:t>
            </a:r>
            <a:r>
              <a:rPr lang="en-US" sz="2400" dirty="0"/>
              <a:t>Shortest Path Problem) </a:t>
            </a:r>
            <a:r>
              <a:rPr lang="ru-RU" sz="2400" dirty="0" err="1"/>
              <a:t>належить</a:t>
            </a:r>
            <a:r>
              <a:rPr lang="ru-RU" sz="2400" dirty="0"/>
              <a:t> до </a:t>
            </a:r>
            <a:r>
              <a:rPr lang="ru-RU" sz="2400" dirty="0" err="1"/>
              <a:t>класу</a:t>
            </a:r>
            <a:r>
              <a:rPr lang="ru-RU" sz="2400" dirty="0"/>
              <a:t> </a:t>
            </a:r>
            <a:r>
              <a:rPr lang="ru-RU" sz="2400" dirty="0" err="1"/>
              <a:t>оптимізаційних</a:t>
            </a:r>
            <a:r>
              <a:rPr lang="ru-RU" sz="2400" dirty="0"/>
              <a:t> задач, а </a:t>
            </a:r>
            <a:r>
              <a:rPr lang="ru-RU" sz="2400" dirty="0" err="1"/>
              <a:t>саме</a:t>
            </a:r>
            <a:r>
              <a:rPr lang="ru-RU" sz="2400" dirty="0"/>
              <a:t>, до </a:t>
            </a:r>
            <a:r>
              <a:rPr lang="ru-RU" sz="2400" dirty="0" err="1"/>
              <a:t>класу</a:t>
            </a:r>
            <a:r>
              <a:rPr lang="ru-RU" sz="2400" dirty="0"/>
              <a:t> </a:t>
            </a:r>
            <a:r>
              <a:rPr lang="ru-RU" sz="2400" dirty="0" err="1"/>
              <a:t>задачі</a:t>
            </a:r>
            <a:r>
              <a:rPr lang="ru-RU" sz="2400" dirty="0"/>
              <a:t> </a:t>
            </a:r>
            <a:r>
              <a:rPr lang="ru-RU" sz="2400" dirty="0" err="1"/>
              <a:t>пошуку</a:t>
            </a:r>
            <a:r>
              <a:rPr lang="ru-RU" sz="2400" dirty="0"/>
              <a:t> </a:t>
            </a:r>
            <a:r>
              <a:rPr lang="ru-RU" sz="2400" dirty="0" err="1"/>
              <a:t>найкоротшого</a:t>
            </a:r>
            <a:r>
              <a:rPr lang="ru-RU" sz="2400" dirty="0"/>
              <a:t> шляху в </a:t>
            </a:r>
            <a:r>
              <a:rPr lang="ru-RU" sz="2400" dirty="0" err="1"/>
              <a:t>графі</a:t>
            </a:r>
            <a:r>
              <a:rPr lang="ru-RU" sz="2400" dirty="0"/>
              <a:t>. </a:t>
            </a:r>
            <a:r>
              <a:rPr lang="ru-RU" sz="2400" dirty="0" err="1"/>
              <a:t>Ця</a:t>
            </a:r>
            <a:r>
              <a:rPr lang="ru-RU" sz="2400" dirty="0"/>
              <a:t> задача </a:t>
            </a:r>
            <a:r>
              <a:rPr lang="ru-RU" sz="2400" dirty="0" err="1"/>
              <a:t>полягає</a:t>
            </a:r>
            <a:r>
              <a:rPr lang="ru-RU" sz="2400" dirty="0"/>
              <a:t> в </a:t>
            </a:r>
            <a:r>
              <a:rPr lang="ru-RU" sz="2400" dirty="0" err="1"/>
              <a:t>пошуку</a:t>
            </a:r>
            <a:r>
              <a:rPr lang="ru-RU" sz="2400" dirty="0"/>
              <a:t> </a:t>
            </a:r>
            <a:r>
              <a:rPr lang="ru-RU" sz="2400" dirty="0" err="1"/>
              <a:t>найкоротшого</a:t>
            </a:r>
            <a:r>
              <a:rPr lang="ru-RU" sz="2400" dirty="0"/>
              <a:t> шляху </a:t>
            </a:r>
            <a:r>
              <a:rPr lang="ru-RU" sz="2400" dirty="0" err="1"/>
              <a:t>між</a:t>
            </a:r>
            <a:r>
              <a:rPr lang="ru-RU" sz="2400" dirty="0"/>
              <a:t> </a:t>
            </a:r>
            <a:r>
              <a:rPr lang="ru-RU" sz="2400" dirty="0" err="1"/>
              <a:t>двома</a:t>
            </a:r>
            <a:r>
              <a:rPr lang="ru-RU" sz="2400" dirty="0"/>
              <a:t> </a:t>
            </a:r>
            <a:r>
              <a:rPr lang="ru-RU" sz="2400" dirty="0" err="1"/>
              <a:t>вузлами</a:t>
            </a:r>
            <a:r>
              <a:rPr lang="ru-RU" sz="2400" dirty="0"/>
              <a:t> </a:t>
            </a:r>
            <a:r>
              <a:rPr lang="ru-RU" sz="2400" dirty="0" err="1"/>
              <a:t>або</a:t>
            </a:r>
            <a:r>
              <a:rPr lang="ru-RU" sz="2400" dirty="0"/>
              <a:t> вершинами графа. Метою є </a:t>
            </a:r>
            <a:r>
              <a:rPr lang="ru-RU" sz="2400" dirty="0" err="1"/>
              <a:t>знайти</a:t>
            </a:r>
            <a:r>
              <a:rPr lang="ru-RU" sz="2400" dirty="0"/>
              <a:t> </a:t>
            </a:r>
            <a:r>
              <a:rPr lang="ru-RU" sz="2400" dirty="0" err="1"/>
              <a:t>такий</a:t>
            </a:r>
            <a:r>
              <a:rPr lang="ru-RU" sz="2400" dirty="0"/>
              <a:t> шлях, для </a:t>
            </a:r>
            <a:r>
              <a:rPr lang="ru-RU" sz="2400" dirty="0" err="1"/>
              <a:t>якого</a:t>
            </a:r>
            <a:r>
              <a:rPr lang="ru-RU" sz="2400" dirty="0"/>
              <a:t> сума ваг ребер, </a:t>
            </a:r>
            <a:r>
              <a:rPr lang="ru-RU" sz="2400" dirty="0" err="1"/>
              <a:t>які</a:t>
            </a:r>
            <a:r>
              <a:rPr lang="ru-RU" sz="2400" dirty="0"/>
              <a:t> </a:t>
            </a:r>
            <a:r>
              <a:rPr lang="ru-RU" sz="2400" dirty="0" err="1"/>
              <a:t>його</a:t>
            </a:r>
            <a:r>
              <a:rPr lang="ru-RU" sz="2400" dirty="0"/>
              <a:t> </a:t>
            </a:r>
            <a:r>
              <a:rPr lang="ru-RU" sz="2400" dirty="0" err="1"/>
              <a:t>складають</a:t>
            </a:r>
            <a:r>
              <a:rPr lang="ru-RU" sz="2400" dirty="0"/>
              <a:t>, буде </a:t>
            </a:r>
            <a:r>
              <a:rPr lang="ru-RU" sz="2400" dirty="0" err="1"/>
              <a:t>мінімальною</a:t>
            </a:r>
            <a:r>
              <a:rPr lang="ru-RU" sz="2400" dirty="0"/>
              <a:t>.</a:t>
            </a:r>
          </a:p>
          <a:p>
            <a:endParaRPr lang="ru-RU" sz="2400" dirty="0"/>
          </a:p>
          <a:p>
            <a:r>
              <a:rPr lang="ru-RU" sz="2400" dirty="0"/>
              <a:t>Для </a:t>
            </a:r>
            <a:r>
              <a:rPr lang="ru-RU" sz="2400" dirty="0" err="1"/>
              <a:t>розв'язання</a:t>
            </a:r>
            <a:r>
              <a:rPr lang="ru-RU" sz="2400" dirty="0"/>
              <a:t> </a:t>
            </a:r>
            <a:r>
              <a:rPr lang="ru-RU" sz="2400" dirty="0" err="1"/>
              <a:t>задачі</a:t>
            </a:r>
            <a:r>
              <a:rPr lang="ru-RU" sz="2400" dirty="0"/>
              <a:t> </a:t>
            </a:r>
            <a:r>
              <a:rPr lang="ru-RU" sz="2400" dirty="0" err="1"/>
              <a:t>найкоротшого</a:t>
            </a:r>
            <a:r>
              <a:rPr lang="ru-RU" sz="2400" dirty="0"/>
              <a:t> шляху </a:t>
            </a:r>
            <a:r>
              <a:rPr lang="ru-RU" sz="2400" dirty="0" err="1"/>
              <a:t>використовуються</a:t>
            </a:r>
            <a:r>
              <a:rPr lang="ru-RU" sz="2400" dirty="0"/>
              <a:t> </a:t>
            </a:r>
            <a:r>
              <a:rPr lang="ru-RU" sz="2400" dirty="0" err="1"/>
              <a:t>різні</a:t>
            </a:r>
            <a:r>
              <a:rPr lang="ru-RU" sz="2400" dirty="0"/>
              <a:t> </a:t>
            </a:r>
            <a:r>
              <a:rPr lang="ru-RU" sz="2400" dirty="0" err="1"/>
              <a:t>алгоритми</a:t>
            </a:r>
            <a:r>
              <a:rPr lang="ru-RU" sz="2400" dirty="0"/>
              <a:t>, </a:t>
            </a:r>
            <a:r>
              <a:rPr lang="ru-RU" sz="2400" dirty="0" err="1"/>
              <a:t>такі</a:t>
            </a:r>
            <a:r>
              <a:rPr lang="ru-RU" sz="2400" dirty="0"/>
              <a:t> як алгоритм </a:t>
            </a:r>
            <a:r>
              <a:rPr lang="ru-RU" sz="2400" dirty="0" err="1"/>
              <a:t>Дейкстри</a:t>
            </a:r>
            <a:r>
              <a:rPr lang="ru-RU" sz="2400" dirty="0"/>
              <a:t>, алгоритм Беллмана-Форда, та </a:t>
            </a:r>
            <a:r>
              <a:rPr lang="ru-RU" sz="2400" dirty="0" err="1"/>
              <a:t>інші</a:t>
            </a:r>
            <a:r>
              <a:rPr lang="ru-RU" sz="2400" dirty="0"/>
              <a:t>, </a:t>
            </a:r>
            <a:r>
              <a:rPr lang="ru-RU" sz="2400" dirty="0" err="1"/>
              <a:t>залежно</a:t>
            </a:r>
            <a:r>
              <a:rPr lang="ru-RU" sz="2400" dirty="0"/>
              <a:t> </a:t>
            </a:r>
            <a:r>
              <a:rPr lang="ru-RU" sz="2400" dirty="0" err="1"/>
              <a:t>від</a:t>
            </a:r>
            <a:r>
              <a:rPr lang="ru-RU" sz="2400" dirty="0"/>
              <a:t> </a:t>
            </a:r>
            <a:r>
              <a:rPr lang="ru-RU" sz="2400" dirty="0" err="1"/>
              <a:t>специфікації</a:t>
            </a:r>
            <a:r>
              <a:rPr lang="ru-RU" sz="2400" dirty="0"/>
              <a:t> </a:t>
            </a:r>
            <a:r>
              <a:rPr lang="ru-RU" sz="2400" dirty="0" err="1"/>
              <a:t>задачі</a:t>
            </a:r>
            <a:r>
              <a:rPr lang="ru-RU" sz="2400" dirty="0"/>
              <a:t> та характеристик графа.</a:t>
            </a:r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BFAB16D-6865-433E-B520-AD549C88DC5F}"/>
              </a:ext>
            </a:extLst>
          </p:cNvPr>
          <p:cNvSpPr txBox="1">
            <a:spLocks/>
          </p:cNvSpPr>
          <p:nvPr/>
        </p:nvSpPr>
        <p:spPr>
          <a:xfrm>
            <a:off x="851042" y="517715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/>
          </a:p>
        </p:txBody>
      </p:sp>
      <p:pic>
        <p:nvPicPr>
          <p:cNvPr id="5124" name="Picture 4" descr="5 Benefits of Operational Optimization | Sigma Computing">
            <a:extLst>
              <a:ext uri="{FF2B5EF4-FFF2-40B4-BE49-F238E27FC236}">
                <a16:creationId xmlns:a16="http://schemas.microsoft.com/office/drawing/2014/main" id="{60F256C2-8E43-467C-9566-42EDF83C5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258" y="385482"/>
            <a:ext cx="1566303" cy="9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3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16B54-0D7C-4034-B689-790DBEA8B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48" y="0"/>
            <a:ext cx="10353762" cy="970450"/>
          </a:xfrm>
        </p:spPr>
        <p:txBody>
          <a:bodyPr/>
          <a:lstStyle/>
          <a:p>
            <a:pPr algn="l"/>
            <a:r>
              <a:rPr lang="uk-UA" dirty="0"/>
              <a:t>Проблематика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3C6EA-CC07-44C1-8708-63A836748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48" y="332825"/>
            <a:ext cx="10353762" cy="6039952"/>
          </a:xfrm>
        </p:spPr>
        <p:txBody>
          <a:bodyPr>
            <a:noAutofit/>
          </a:bodyPr>
          <a:lstStyle/>
          <a:p>
            <a:endParaRPr lang="ru-RU" dirty="0"/>
          </a:p>
          <a:p>
            <a:r>
              <a:rPr lang="ru-RU" dirty="0"/>
              <a:t>Проблематика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 </a:t>
            </a:r>
            <a:r>
              <a:rPr lang="ru-RU" dirty="0" err="1"/>
              <a:t>включає</a:t>
            </a:r>
            <a:r>
              <a:rPr lang="ru-RU" dirty="0"/>
              <a:t> в себе ряд </a:t>
            </a:r>
            <a:r>
              <a:rPr lang="ru-RU" dirty="0" err="1"/>
              <a:t>важливих</a:t>
            </a:r>
            <a:r>
              <a:rPr lang="ru-RU" dirty="0"/>
              <a:t> </a:t>
            </a:r>
            <a:r>
              <a:rPr lang="ru-RU" dirty="0" err="1"/>
              <a:t>аспектів</a:t>
            </a:r>
            <a:r>
              <a:rPr lang="ru-RU" dirty="0"/>
              <a:t>. В першу </a:t>
            </a:r>
            <a:r>
              <a:rPr lang="ru-RU" dirty="0" err="1"/>
              <a:t>чергу</a:t>
            </a:r>
            <a:r>
              <a:rPr lang="ru-RU" dirty="0"/>
              <a:t>, </a:t>
            </a:r>
            <a:r>
              <a:rPr lang="ru-RU" dirty="0" err="1"/>
              <a:t>вибір</a:t>
            </a:r>
            <a:r>
              <a:rPr lang="ru-RU" dirty="0"/>
              <a:t> </a:t>
            </a:r>
            <a:r>
              <a:rPr lang="ru-RU" dirty="0" err="1"/>
              <a:t>належного</a:t>
            </a:r>
            <a:r>
              <a:rPr lang="ru-RU" dirty="0"/>
              <a:t> алгоритму для конкретного </a:t>
            </a:r>
            <a:r>
              <a:rPr lang="ru-RU" dirty="0" err="1"/>
              <a:t>випадку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викликом</a:t>
            </a:r>
            <a:r>
              <a:rPr lang="ru-RU" dirty="0"/>
              <a:t>,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ru-RU" dirty="0" err="1"/>
              <a:t>існують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r>
              <a:rPr lang="ru-RU" dirty="0"/>
              <a:t> </a:t>
            </a:r>
            <a:r>
              <a:rPr lang="ru-RU" dirty="0" err="1"/>
              <a:t>розв'язання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підходять</a:t>
            </a:r>
            <a:r>
              <a:rPr lang="ru-RU" dirty="0"/>
              <a:t> для </a:t>
            </a:r>
            <a:r>
              <a:rPr lang="ru-RU" dirty="0" err="1"/>
              <a:t>різних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графів</a:t>
            </a:r>
            <a:r>
              <a:rPr lang="ru-RU" dirty="0"/>
              <a:t> та задач.</a:t>
            </a:r>
          </a:p>
          <a:p>
            <a:endParaRPr lang="ru-RU" dirty="0"/>
          </a:p>
          <a:p>
            <a:r>
              <a:rPr lang="ru-RU" dirty="0" err="1"/>
              <a:t>Також</a:t>
            </a:r>
            <a:r>
              <a:rPr lang="ru-RU" dirty="0"/>
              <a:t>, </a:t>
            </a:r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 ваги ребер у </a:t>
            </a:r>
            <a:r>
              <a:rPr lang="ru-RU" dirty="0" err="1"/>
              <a:t>графі</a:t>
            </a:r>
            <a:r>
              <a:rPr lang="ru-RU" dirty="0"/>
              <a:t>.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правильних</a:t>
            </a:r>
            <a:r>
              <a:rPr lang="ru-RU" dirty="0"/>
              <a:t> ваг </a:t>
            </a:r>
            <a:r>
              <a:rPr lang="ru-RU" dirty="0" err="1"/>
              <a:t>може</a:t>
            </a:r>
            <a:r>
              <a:rPr lang="ru-RU" dirty="0"/>
              <a:t> бути складною задачею, і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впливає</a:t>
            </a:r>
            <a:r>
              <a:rPr lang="ru-RU" dirty="0"/>
              <a:t> на </a:t>
            </a:r>
            <a:r>
              <a:rPr lang="ru-RU" dirty="0" err="1"/>
              <a:t>результати</a:t>
            </a:r>
            <a:r>
              <a:rPr lang="ru-RU" dirty="0"/>
              <a:t> </a:t>
            </a:r>
            <a:r>
              <a:rPr lang="ru-RU" dirty="0" err="1"/>
              <a:t>пошуку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шляху.</a:t>
            </a:r>
          </a:p>
          <a:p>
            <a:endParaRPr lang="ru-RU" dirty="0"/>
          </a:p>
          <a:p>
            <a:r>
              <a:rPr lang="ru-RU" dirty="0"/>
              <a:t>При </a:t>
            </a:r>
            <a:r>
              <a:rPr lang="ru-RU" dirty="0" err="1"/>
              <a:t>вирішенні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 для великих </a:t>
            </a:r>
            <a:r>
              <a:rPr lang="ru-RU" dirty="0" err="1"/>
              <a:t>графів</a:t>
            </a:r>
            <a:r>
              <a:rPr lang="ru-RU" dirty="0"/>
              <a:t>, мета </a:t>
            </a:r>
            <a:r>
              <a:rPr lang="ru-RU" dirty="0" err="1"/>
              <a:t>полягає</a:t>
            </a:r>
            <a:r>
              <a:rPr lang="ru-RU" dirty="0"/>
              <a:t> у </a:t>
            </a:r>
            <a:r>
              <a:rPr lang="ru-RU" dirty="0" err="1"/>
              <a:t>досягненні</a:t>
            </a:r>
            <a:r>
              <a:rPr lang="ru-RU" dirty="0"/>
              <a:t> </a:t>
            </a:r>
            <a:r>
              <a:rPr lang="ru-RU" dirty="0" err="1"/>
              <a:t>оптимальної</a:t>
            </a:r>
            <a:r>
              <a:rPr lang="ru-RU" dirty="0"/>
              <a:t> </a:t>
            </a:r>
            <a:r>
              <a:rPr lang="ru-RU" dirty="0" err="1"/>
              <a:t>продуктивності</a:t>
            </a:r>
            <a:r>
              <a:rPr lang="ru-RU" dirty="0"/>
              <a:t> та </a:t>
            </a:r>
            <a:r>
              <a:rPr lang="ru-RU" dirty="0" err="1"/>
              <a:t>ефективного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обмеженого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пам'яті.Під</a:t>
            </a:r>
            <a:r>
              <a:rPr lang="ru-RU" dirty="0"/>
              <a:t> час </a:t>
            </a:r>
            <a:r>
              <a:rPr lang="ru-RU" dirty="0" err="1"/>
              <a:t>розв'язання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 для великих </a:t>
            </a:r>
            <a:r>
              <a:rPr lang="ru-RU" dirty="0" err="1"/>
              <a:t>графів</a:t>
            </a:r>
            <a:r>
              <a:rPr lang="ru-RU" dirty="0"/>
              <a:t>, нам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шукати</a:t>
            </a:r>
            <a:r>
              <a:rPr lang="ru-RU" dirty="0"/>
              <a:t> </a:t>
            </a:r>
            <a:r>
              <a:rPr lang="ru-RU" dirty="0" err="1"/>
              <a:t>найкращий</a:t>
            </a:r>
            <a:r>
              <a:rPr lang="ru-RU" dirty="0"/>
              <a:t> шлях в </a:t>
            </a:r>
            <a:r>
              <a:rPr lang="ru-RU" dirty="0" err="1"/>
              <a:t>обмежений</a:t>
            </a:r>
            <a:r>
              <a:rPr lang="ru-RU" dirty="0"/>
              <a:t> </a:t>
            </a:r>
            <a:r>
              <a:rPr lang="ru-RU" dirty="0" err="1"/>
              <a:t>часовий</a:t>
            </a:r>
            <a:r>
              <a:rPr lang="ru-RU" dirty="0"/>
              <a:t> </a:t>
            </a:r>
            <a:r>
              <a:rPr lang="ru-RU" dirty="0" err="1"/>
              <a:t>період</a:t>
            </a:r>
            <a:r>
              <a:rPr lang="ru-RU" dirty="0"/>
              <a:t>, і, </a:t>
            </a:r>
            <a:r>
              <a:rPr lang="ru-RU" dirty="0" err="1"/>
              <a:t>отже</a:t>
            </a:r>
            <a:r>
              <a:rPr lang="ru-RU" dirty="0"/>
              <a:t>,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оптимізації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 алгоритму для максимально </a:t>
            </a:r>
            <a:r>
              <a:rPr lang="ru-RU" dirty="0" err="1"/>
              <a:t>швидкого</a:t>
            </a:r>
            <a:r>
              <a:rPr lang="ru-RU" dirty="0"/>
              <a:t> та </a:t>
            </a:r>
            <a:r>
              <a:rPr lang="ru-RU" dirty="0" err="1"/>
              <a:t>ефективного</a:t>
            </a:r>
            <a:r>
              <a:rPr lang="ru-RU" dirty="0"/>
              <a:t> </a:t>
            </a:r>
            <a:r>
              <a:rPr lang="ru-RU" dirty="0" err="1"/>
              <a:t>пошуку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 в </a:t>
            </a:r>
            <a:r>
              <a:rPr lang="ru-RU" dirty="0" err="1"/>
              <a:t>графі</a:t>
            </a:r>
            <a:r>
              <a:rPr lang="ru-RU" dirty="0"/>
              <a:t>.</a:t>
            </a:r>
          </a:p>
          <a:p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 в </a:t>
            </a:r>
            <a:r>
              <a:rPr lang="ru-RU" dirty="0" err="1"/>
              <a:t>різних</a:t>
            </a:r>
            <a:r>
              <a:rPr lang="ru-RU" dirty="0"/>
              <a:t> сферах, таких як транспорт, </a:t>
            </a:r>
            <a:r>
              <a:rPr lang="ru-RU" dirty="0" err="1"/>
              <a:t>мережі</a:t>
            </a:r>
            <a:r>
              <a:rPr lang="ru-RU" dirty="0"/>
              <a:t>, </a:t>
            </a:r>
            <a:r>
              <a:rPr lang="ru-RU" dirty="0" err="1"/>
              <a:t>навігація</a:t>
            </a:r>
            <a:r>
              <a:rPr lang="ru-RU" dirty="0"/>
              <a:t>,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вимагати</a:t>
            </a:r>
            <a:r>
              <a:rPr lang="ru-RU" dirty="0"/>
              <a:t> </a:t>
            </a:r>
            <a:r>
              <a:rPr lang="ru-RU" dirty="0" err="1"/>
              <a:t>адаптації</a:t>
            </a:r>
            <a:r>
              <a:rPr lang="ru-RU" dirty="0"/>
              <a:t> </a:t>
            </a:r>
            <a:r>
              <a:rPr lang="ru-RU" dirty="0" err="1"/>
              <a:t>методів</a:t>
            </a:r>
            <a:r>
              <a:rPr lang="ru-RU" dirty="0"/>
              <a:t> </a:t>
            </a:r>
            <a:r>
              <a:rPr lang="ru-RU" dirty="0" err="1"/>
              <a:t>розв'язання</a:t>
            </a:r>
            <a:r>
              <a:rPr lang="ru-RU" dirty="0"/>
              <a:t> до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вимог</a:t>
            </a:r>
            <a:r>
              <a:rPr lang="ru-RU" dirty="0"/>
              <a:t> та умов.</a:t>
            </a:r>
          </a:p>
          <a:p>
            <a:endParaRPr lang="ru-RU" dirty="0"/>
          </a:p>
          <a:p>
            <a:r>
              <a:rPr lang="ru-RU" dirty="0" err="1"/>
              <a:t>Додаткові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, </a:t>
            </a:r>
            <a:r>
              <a:rPr lang="ru-RU" dirty="0" err="1"/>
              <a:t>такі</a:t>
            </a:r>
            <a:r>
              <a:rPr lang="ru-RU" dirty="0"/>
              <a:t> як максимальна вага шляху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пересадок,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додати</a:t>
            </a:r>
            <a:r>
              <a:rPr lang="ru-RU" dirty="0"/>
              <a:t> </a:t>
            </a:r>
            <a:r>
              <a:rPr lang="ru-RU" dirty="0" err="1"/>
              <a:t>складності</a:t>
            </a:r>
            <a:r>
              <a:rPr lang="ru-RU" dirty="0"/>
              <a:t> до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шляху.</a:t>
            </a:r>
          </a:p>
        </p:txBody>
      </p:sp>
      <p:pic>
        <p:nvPicPr>
          <p:cNvPr id="1026" name="Picture 2" descr="Shortest path problem - Wikipedia">
            <a:extLst>
              <a:ext uri="{FF2B5EF4-FFF2-40B4-BE49-F238E27FC236}">
                <a16:creationId xmlns:a16="http://schemas.microsoft.com/office/drawing/2014/main" id="{308B2229-C24B-4E0D-AFA8-0E02D5DA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65" y="1739153"/>
            <a:ext cx="1639882" cy="89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39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26DE3-8C4B-4FFC-B3E0-C53E1F16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59" y="96350"/>
            <a:ext cx="10353762" cy="970450"/>
          </a:xfrm>
        </p:spPr>
        <p:txBody>
          <a:bodyPr/>
          <a:lstStyle/>
          <a:p>
            <a:pPr algn="l"/>
            <a:r>
              <a:rPr lang="uk-UA" dirty="0"/>
              <a:t>Складнощі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D14B6-467E-4720-A3A9-E264AB35A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59" y="484094"/>
            <a:ext cx="10353762" cy="5468471"/>
          </a:xfrm>
        </p:spPr>
        <p:txBody>
          <a:bodyPr>
            <a:noAutofit/>
          </a:bodyPr>
          <a:lstStyle/>
          <a:p>
            <a:pPr marL="36900" indent="0">
              <a:buNone/>
            </a:pPr>
            <a:endParaRPr lang="ru-RU" sz="1600" dirty="0"/>
          </a:p>
          <a:p>
            <a:r>
              <a:rPr lang="ru-RU" dirty="0" err="1"/>
              <a:t>Вибір</a:t>
            </a:r>
            <a:r>
              <a:rPr lang="ru-RU" dirty="0"/>
              <a:t> алгоритму: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вибрати</a:t>
            </a:r>
            <a:r>
              <a:rPr lang="ru-RU" dirty="0"/>
              <a:t> </a:t>
            </a:r>
            <a:r>
              <a:rPr lang="ru-RU" dirty="0" err="1"/>
              <a:t>найкращий</a:t>
            </a:r>
            <a:r>
              <a:rPr lang="ru-RU" dirty="0"/>
              <a:t> метод для </a:t>
            </a:r>
            <a:r>
              <a:rPr lang="ru-RU" dirty="0" err="1"/>
              <a:t>конкретної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та графа, </a:t>
            </a:r>
            <a:r>
              <a:rPr lang="ru-RU" dirty="0" err="1"/>
              <a:t>оскільки</a:t>
            </a:r>
            <a:r>
              <a:rPr lang="ru-RU" dirty="0"/>
              <a:t> </a:t>
            </a:r>
            <a:r>
              <a:rPr lang="ru-RU" dirty="0" err="1"/>
              <a:t>існують</a:t>
            </a:r>
            <a:r>
              <a:rPr lang="ru-RU" dirty="0"/>
              <a:t> </a:t>
            </a:r>
            <a:r>
              <a:rPr lang="ru-RU" dirty="0" err="1"/>
              <a:t>різні</a:t>
            </a:r>
            <a:r>
              <a:rPr lang="ru-RU" dirty="0"/>
              <a:t> </a:t>
            </a:r>
            <a:r>
              <a:rPr lang="ru-RU" dirty="0" err="1"/>
              <a:t>алгоритми</a:t>
            </a:r>
            <a:r>
              <a:rPr lang="ru-RU" dirty="0"/>
              <a:t> з </a:t>
            </a:r>
            <a:r>
              <a:rPr lang="ru-RU" dirty="0" err="1"/>
              <a:t>різними</a:t>
            </a:r>
            <a:r>
              <a:rPr lang="ru-RU" dirty="0"/>
              <a:t> </a:t>
            </a:r>
            <a:r>
              <a:rPr lang="ru-RU" dirty="0" err="1"/>
              <a:t>сильними</a:t>
            </a:r>
            <a:r>
              <a:rPr lang="ru-RU" dirty="0"/>
              <a:t> сторонами і </a:t>
            </a:r>
            <a:r>
              <a:rPr lang="ru-RU" dirty="0" err="1"/>
              <a:t>обмеженнями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Вагованість</a:t>
            </a:r>
            <a:r>
              <a:rPr lang="ru-RU" dirty="0"/>
              <a:t> ребер: </a:t>
            </a:r>
            <a:r>
              <a:rPr lang="ru-RU" dirty="0" err="1"/>
              <a:t>Визначення</a:t>
            </a:r>
            <a:r>
              <a:rPr lang="ru-RU" dirty="0"/>
              <a:t> </a:t>
            </a:r>
            <a:r>
              <a:rPr lang="ru-RU" dirty="0" err="1"/>
              <a:t>правильних</a:t>
            </a:r>
            <a:r>
              <a:rPr lang="ru-RU" dirty="0"/>
              <a:t> ваг ребер,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впливають</a:t>
            </a:r>
            <a:r>
              <a:rPr lang="ru-RU" dirty="0"/>
              <a:t> на </a:t>
            </a:r>
            <a:r>
              <a:rPr lang="ru-RU" dirty="0" err="1"/>
              <a:t>вибір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шляху,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складним</a:t>
            </a:r>
            <a:r>
              <a:rPr lang="ru-RU" dirty="0"/>
              <a:t> </a:t>
            </a:r>
            <a:r>
              <a:rPr lang="ru-RU" dirty="0" err="1"/>
              <a:t>завданням</a:t>
            </a:r>
            <a:r>
              <a:rPr lang="ru-RU" dirty="0"/>
              <a:t>, особливо коли </a:t>
            </a:r>
            <a:r>
              <a:rPr lang="ru-RU" dirty="0" err="1"/>
              <a:t>різні</a:t>
            </a:r>
            <a:r>
              <a:rPr lang="ru-RU" dirty="0"/>
              <a:t> метрики </a:t>
            </a:r>
            <a:r>
              <a:rPr lang="ru-RU" dirty="0" err="1"/>
              <a:t>важливі</a:t>
            </a:r>
            <a:r>
              <a:rPr lang="ru-RU" dirty="0"/>
              <a:t> для </a:t>
            </a:r>
            <a:r>
              <a:rPr lang="ru-RU" dirty="0" err="1"/>
              <a:t>різних</a:t>
            </a:r>
            <a:r>
              <a:rPr lang="ru-RU" dirty="0"/>
              <a:t> </a:t>
            </a:r>
            <a:r>
              <a:rPr lang="ru-RU" dirty="0" err="1"/>
              <a:t>аспектів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Обмеження</a:t>
            </a:r>
            <a:r>
              <a:rPr lang="ru-RU" dirty="0"/>
              <a:t> та </a:t>
            </a:r>
            <a:r>
              <a:rPr lang="ru-RU" dirty="0" err="1"/>
              <a:t>винятки</a:t>
            </a:r>
            <a:r>
              <a:rPr lang="ru-RU" dirty="0"/>
              <a:t>: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мати</a:t>
            </a:r>
            <a:r>
              <a:rPr lang="ru-RU" dirty="0"/>
              <a:t> </a:t>
            </a:r>
            <a:r>
              <a:rPr lang="ru-RU" dirty="0" err="1"/>
              <a:t>специфічні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винятки</a:t>
            </a:r>
            <a:r>
              <a:rPr lang="ru-RU" dirty="0"/>
              <a:t>, </a:t>
            </a:r>
            <a:r>
              <a:rPr lang="ru-RU" dirty="0" err="1"/>
              <a:t>такі</a:t>
            </a:r>
            <a:r>
              <a:rPr lang="ru-RU" dirty="0"/>
              <a:t> як </a:t>
            </a:r>
            <a:r>
              <a:rPr lang="ru-RU" dirty="0" err="1"/>
              <a:t>обмеження</a:t>
            </a:r>
            <a:r>
              <a:rPr lang="ru-RU" dirty="0"/>
              <a:t> на </a:t>
            </a:r>
            <a:r>
              <a:rPr lang="ru-RU" dirty="0" err="1"/>
              <a:t>максимальну</a:t>
            </a:r>
            <a:r>
              <a:rPr lang="ru-RU" dirty="0"/>
              <a:t> вагу шляху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необхідність</a:t>
            </a:r>
            <a:r>
              <a:rPr lang="ru-RU" dirty="0"/>
              <a:t> </a:t>
            </a:r>
            <a:r>
              <a:rPr lang="ru-RU" dirty="0" err="1"/>
              <a:t>уникати</a:t>
            </a:r>
            <a:r>
              <a:rPr lang="ru-RU" dirty="0"/>
              <a:t> </a:t>
            </a:r>
            <a:r>
              <a:rPr lang="ru-RU" dirty="0" err="1"/>
              <a:t>деяких</a:t>
            </a:r>
            <a:r>
              <a:rPr lang="ru-RU" dirty="0"/>
              <a:t> вершин </a:t>
            </a:r>
            <a:r>
              <a:rPr lang="ru-RU" dirty="0" err="1"/>
              <a:t>чи</a:t>
            </a:r>
            <a:r>
              <a:rPr lang="ru-RU" dirty="0"/>
              <a:t> ребер,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потребує</a:t>
            </a:r>
            <a:r>
              <a:rPr lang="ru-RU" dirty="0"/>
              <a:t> </a:t>
            </a:r>
            <a:r>
              <a:rPr lang="ru-RU" dirty="0" err="1"/>
              <a:t>уважності</a:t>
            </a:r>
            <a:r>
              <a:rPr lang="ru-RU" dirty="0"/>
              <a:t> при </a:t>
            </a:r>
            <a:r>
              <a:rPr lang="ru-RU" dirty="0" err="1"/>
              <a:t>виборі</a:t>
            </a:r>
            <a:r>
              <a:rPr lang="ru-RU" dirty="0"/>
              <a:t> алгоритму та </a:t>
            </a:r>
            <a:r>
              <a:rPr lang="ru-RU" dirty="0" err="1"/>
              <a:t>обробці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Обробка</a:t>
            </a:r>
            <a:r>
              <a:rPr lang="ru-RU" dirty="0"/>
              <a:t> великих </a:t>
            </a:r>
            <a:r>
              <a:rPr lang="ru-RU" dirty="0" err="1"/>
              <a:t>графів</a:t>
            </a:r>
            <a:r>
              <a:rPr lang="ru-RU" dirty="0"/>
              <a:t>: При </a:t>
            </a:r>
            <a:r>
              <a:rPr lang="ru-RU" dirty="0" err="1"/>
              <a:t>роботі</a:t>
            </a:r>
            <a:r>
              <a:rPr lang="ru-RU" dirty="0"/>
              <a:t> з великими графами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виникнути</a:t>
            </a:r>
            <a:r>
              <a:rPr lang="ru-RU" dirty="0"/>
              <a:t> проблема </a:t>
            </a:r>
            <a:r>
              <a:rPr lang="ru-RU" dirty="0" err="1"/>
              <a:t>продуктивності</a:t>
            </a:r>
            <a:r>
              <a:rPr lang="ru-RU" dirty="0"/>
              <a:t> та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пам'яті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вимагає</a:t>
            </a:r>
            <a:r>
              <a:rPr lang="ru-RU" dirty="0"/>
              <a:t> </a:t>
            </a:r>
            <a:r>
              <a:rPr lang="ru-RU" dirty="0" err="1"/>
              <a:t>оптимізації</a:t>
            </a:r>
            <a:r>
              <a:rPr lang="ru-RU" dirty="0"/>
              <a:t> </a:t>
            </a:r>
            <a:r>
              <a:rPr lang="ru-RU" dirty="0" err="1"/>
              <a:t>алгоритмів</a:t>
            </a:r>
            <a:r>
              <a:rPr lang="ru-RU" dirty="0"/>
              <a:t> для </a:t>
            </a:r>
            <a:r>
              <a:rPr lang="ru-RU" dirty="0" err="1"/>
              <a:t>оптимальної</a:t>
            </a:r>
            <a:r>
              <a:rPr lang="ru-RU" dirty="0"/>
              <a:t> </a:t>
            </a:r>
            <a:r>
              <a:rPr lang="ru-RU" dirty="0" err="1"/>
              <a:t>роботи</a:t>
            </a:r>
            <a:r>
              <a:rPr lang="ru-RU" dirty="0"/>
              <a:t>.</a:t>
            </a:r>
          </a:p>
        </p:txBody>
      </p:sp>
      <p:pic>
        <p:nvPicPr>
          <p:cNvPr id="2050" name="Picture 2" descr="Dijkstra's Algorithm – Solving the Shortest Path Problem | Mathematics,  Truth, and Beauty">
            <a:extLst>
              <a:ext uri="{FF2B5EF4-FFF2-40B4-BE49-F238E27FC236}">
                <a16:creationId xmlns:a16="http://schemas.microsoft.com/office/drawing/2014/main" id="{5DC77944-021F-48D5-88A7-2C0AC378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494" y="1255058"/>
            <a:ext cx="1652533" cy="12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1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FEBD3E-B6C3-4D1C-8E57-48766CFC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uk-UA" dirty="0"/>
              <a:t>Обмеження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6E1870-4A9C-413C-BFB2-F09743E43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36657"/>
          </a:xfrm>
        </p:spPr>
        <p:txBody>
          <a:bodyPr/>
          <a:lstStyle/>
          <a:p>
            <a:r>
              <a:rPr lang="ru-RU" dirty="0"/>
              <a:t>Максимальна вага шляху: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вимагати</a:t>
            </a:r>
            <a:r>
              <a:rPr lang="ru-RU" dirty="0"/>
              <a:t>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шляху, але з </a:t>
            </a:r>
            <a:r>
              <a:rPr lang="ru-RU" dirty="0" err="1"/>
              <a:t>обмеженням</a:t>
            </a:r>
            <a:r>
              <a:rPr lang="ru-RU" dirty="0"/>
              <a:t> на суму ваг ребер </a:t>
            </a:r>
            <a:r>
              <a:rPr lang="ru-RU" dirty="0" err="1"/>
              <a:t>цього</a:t>
            </a:r>
            <a:r>
              <a:rPr lang="ru-RU" dirty="0"/>
              <a:t> шляху.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 </a:t>
            </a:r>
            <a:r>
              <a:rPr lang="ru-RU" dirty="0" err="1"/>
              <a:t>фактори</a:t>
            </a:r>
            <a:r>
              <a:rPr lang="ru-RU" dirty="0"/>
              <a:t>, </a:t>
            </a:r>
            <a:r>
              <a:rPr lang="ru-RU" dirty="0" err="1"/>
              <a:t>такі</a:t>
            </a:r>
            <a:r>
              <a:rPr lang="ru-RU" dirty="0"/>
              <a:t> як максимальна </a:t>
            </a:r>
            <a:r>
              <a:rPr lang="ru-RU" dirty="0" err="1"/>
              <a:t>вартість</a:t>
            </a:r>
            <a:r>
              <a:rPr lang="ru-RU" dirty="0"/>
              <a:t>, </a:t>
            </a:r>
            <a:r>
              <a:rPr lang="ru-RU" dirty="0" err="1"/>
              <a:t>відстань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час </a:t>
            </a:r>
            <a:r>
              <a:rPr lang="ru-RU" dirty="0" err="1"/>
              <a:t>подорожі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певних</a:t>
            </a:r>
            <a:r>
              <a:rPr lang="ru-RU" dirty="0"/>
              <a:t> вершин </a:t>
            </a:r>
            <a:r>
              <a:rPr lang="ru-RU" dirty="0" err="1"/>
              <a:t>або</a:t>
            </a:r>
            <a:r>
              <a:rPr lang="ru-RU" dirty="0"/>
              <a:t> ребер: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умови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вимагати</a:t>
            </a:r>
            <a:r>
              <a:rPr lang="ru-RU" dirty="0"/>
              <a:t>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конкретних</a:t>
            </a:r>
            <a:r>
              <a:rPr lang="ru-RU" dirty="0"/>
              <a:t> вершин </a:t>
            </a:r>
            <a:r>
              <a:rPr lang="ru-RU" dirty="0" err="1"/>
              <a:t>чи</a:t>
            </a:r>
            <a:r>
              <a:rPr lang="ru-RU" dirty="0"/>
              <a:t> ребер у шляху.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важливо</a:t>
            </a:r>
            <a:r>
              <a:rPr lang="ru-RU" dirty="0"/>
              <a:t> для </a:t>
            </a:r>
            <a:r>
              <a:rPr lang="ru-RU" dirty="0" err="1"/>
              <a:t>уникнення</a:t>
            </a:r>
            <a:r>
              <a:rPr lang="ru-RU" dirty="0"/>
              <a:t> </a:t>
            </a:r>
            <a:r>
              <a:rPr lang="ru-RU" dirty="0" err="1"/>
              <a:t>певних</a:t>
            </a:r>
            <a:r>
              <a:rPr lang="ru-RU" dirty="0"/>
              <a:t> областей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шляхів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Мінімальна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вершин у шляху: </a:t>
            </a:r>
            <a:r>
              <a:rPr lang="ru-RU" dirty="0" err="1"/>
              <a:t>Також</a:t>
            </a:r>
            <a:r>
              <a:rPr lang="ru-RU" dirty="0"/>
              <a:t> </a:t>
            </a:r>
            <a:r>
              <a:rPr lang="ru-RU" dirty="0" err="1"/>
              <a:t>деякі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 </a:t>
            </a:r>
            <a:r>
              <a:rPr lang="ru-RU" dirty="0" err="1"/>
              <a:t>можуть</a:t>
            </a:r>
            <a:r>
              <a:rPr lang="ru-RU" dirty="0"/>
              <a:t> </a:t>
            </a:r>
            <a:r>
              <a:rPr lang="ru-RU" dirty="0" err="1"/>
              <a:t>вимагати</a:t>
            </a:r>
            <a:r>
              <a:rPr lang="ru-RU" dirty="0"/>
              <a:t> </a:t>
            </a:r>
            <a:r>
              <a:rPr lang="ru-RU" dirty="0" err="1"/>
              <a:t>знаходження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пройти через </a:t>
            </a:r>
            <a:r>
              <a:rPr lang="ru-RU" dirty="0" err="1"/>
              <a:t>певну</a:t>
            </a:r>
            <a:r>
              <a:rPr lang="ru-RU" dirty="0"/>
              <a:t> </a:t>
            </a:r>
            <a:r>
              <a:rPr lang="ru-RU" dirty="0" err="1"/>
              <a:t>мінімальну</a:t>
            </a:r>
            <a:r>
              <a:rPr lang="ru-RU" dirty="0"/>
              <a:t> </a:t>
            </a:r>
            <a:r>
              <a:rPr lang="ru-RU" dirty="0" err="1"/>
              <a:t>кількість</a:t>
            </a:r>
            <a:r>
              <a:rPr lang="ru-RU" dirty="0"/>
              <a:t> вершин у </a:t>
            </a:r>
            <a:r>
              <a:rPr lang="ru-RU" dirty="0" err="1"/>
              <a:t>графі</a:t>
            </a:r>
            <a:r>
              <a:rPr lang="ru-RU" dirty="0"/>
              <a:t>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важливим</a:t>
            </a:r>
            <a:r>
              <a:rPr lang="ru-RU" dirty="0"/>
              <a:t> для </a:t>
            </a:r>
            <a:r>
              <a:rPr lang="ru-RU" dirty="0" err="1"/>
              <a:t>забезпечення</a:t>
            </a:r>
            <a:r>
              <a:rPr lang="ru-RU" dirty="0"/>
              <a:t> </a:t>
            </a:r>
            <a:r>
              <a:rPr lang="ru-RU" dirty="0" err="1"/>
              <a:t>деякої</a:t>
            </a:r>
            <a:r>
              <a:rPr lang="ru-RU" dirty="0"/>
              <a:t> </a:t>
            </a:r>
            <a:r>
              <a:rPr lang="ru-RU" dirty="0" err="1"/>
              <a:t>охопленості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обов'язкового</a:t>
            </a:r>
            <a:r>
              <a:rPr lang="ru-RU" dirty="0"/>
              <a:t> </a:t>
            </a:r>
            <a:r>
              <a:rPr lang="ru-RU" dirty="0" err="1"/>
              <a:t>відвідування</a:t>
            </a:r>
            <a:r>
              <a:rPr lang="ru-RU" dirty="0"/>
              <a:t> </a:t>
            </a:r>
            <a:r>
              <a:rPr lang="ru-RU" dirty="0" err="1"/>
              <a:t>певних</a:t>
            </a:r>
            <a:r>
              <a:rPr lang="ru-RU" dirty="0"/>
              <a:t> </a:t>
            </a:r>
            <a:r>
              <a:rPr lang="ru-RU" dirty="0" err="1"/>
              <a:t>точок</a:t>
            </a:r>
            <a:r>
              <a:rPr lang="ru-RU" dirty="0"/>
              <a:t> у </a:t>
            </a:r>
            <a:r>
              <a:rPr lang="ru-RU" dirty="0" err="1"/>
              <a:t>маршруті</a:t>
            </a:r>
            <a:r>
              <a:rPr lang="ru-RU" dirty="0"/>
              <a:t>.</a:t>
            </a:r>
          </a:p>
        </p:txBody>
      </p:sp>
      <p:pic>
        <p:nvPicPr>
          <p:cNvPr id="3074" name="Picture 2" descr="Shortest path problem - YouTube">
            <a:extLst>
              <a:ext uri="{FF2B5EF4-FFF2-40B4-BE49-F238E27FC236}">
                <a16:creationId xmlns:a16="http://schemas.microsoft.com/office/drawing/2014/main" id="{37852B47-3DD4-4DB6-AF30-5F9F5334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50" y="226379"/>
            <a:ext cx="2406526" cy="13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C6A41-3CBA-48E4-940B-6767475C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Хід вирішення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A0ADD-D57D-45C6-85AC-F1E382957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7" y="1732449"/>
            <a:ext cx="6185648" cy="5000045"/>
          </a:xfrm>
        </p:spPr>
        <p:txBody>
          <a:bodyPr>
            <a:normAutofit fontScale="70000" lnSpcReduction="20000"/>
          </a:bodyPr>
          <a:lstStyle/>
          <a:p>
            <a:r>
              <a:rPr lang="ru-RU" dirty="0" err="1"/>
              <a:t>Вибір</a:t>
            </a:r>
            <a:r>
              <a:rPr lang="ru-RU" dirty="0"/>
              <a:t> алгоритму: </a:t>
            </a:r>
            <a:r>
              <a:rPr lang="ru-RU" dirty="0" err="1"/>
              <a:t>Вибрати</a:t>
            </a:r>
            <a:r>
              <a:rPr lang="ru-RU" dirty="0"/>
              <a:t> </a:t>
            </a:r>
            <a:r>
              <a:rPr lang="ru-RU" dirty="0" err="1"/>
              <a:t>підходящий</a:t>
            </a:r>
            <a:r>
              <a:rPr lang="ru-RU" dirty="0"/>
              <a:t> алгоритм </a:t>
            </a:r>
            <a:r>
              <a:rPr lang="ru-RU" dirty="0" err="1"/>
              <a:t>залежно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характеристик </a:t>
            </a:r>
            <a:r>
              <a:rPr lang="ru-RU" dirty="0" err="1"/>
              <a:t>задачі</a:t>
            </a:r>
            <a:r>
              <a:rPr lang="ru-RU" dirty="0"/>
              <a:t> та графа.</a:t>
            </a:r>
          </a:p>
          <a:p>
            <a:endParaRPr lang="ru-RU" dirty="0"/>
          </a:p>
          <a:p>
            <a:r>
              <a:rPr lang="ru-RU" dirty="0" err="1"/>
              <a:t>Визначення</a:t>
            </a:r>
            <a:r>
              <a:rPr lang="ru-RU" dirty="0"/>
              <a:t> ваг ребер: </a:t>
            </a:r>
            <a:r>
              <a:rPr lang="ru-RU" dirty="0" err="1"/>
              <a:t>Визначити</a:t>
            </a:r>
            <a:r>
              <a:rPr lang="ru-RU" dirty="0"/>
              <a:t> ваги ребер,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відображають</a:t>
            </a:r>
            <a:r>
              <a:rPr lang="ru-RU" dirty="0"/>
              <a:t> </a:t>
            </a:r>
            <a:r>
              <a:rPr lang="ru-RU" dirty="0" err="1"/>
              <a:t>важливість</a:t>
            </a:r>
            <a:r>
              <a:rPr lang="ru-RU" dirty="0"/>
              <a:t> кожного ребра для </a:t>
            </a:r>
            <a:r>
              <a:rPr lang="ru-RU" dirty="0" err="1"/>
              <a:t>обчислення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шляху.</a:t>
            </a:r>
          </a:p>
          <a:p>
            <a:endParaRPr lang="ru-RU" dirty="0"/>
          </a:p>
          <a:p>
            <a:r>
              <a:rPr lang="ru-RU" dirty="0" err="1"/>
              <a:t>Встановлення</a:t>
            </a:r>
            <a:r>
              <a:rPr lang="ru-RU" dirty="0"/>
              <a:t> </a:t>
            </a:r>
            <a:r>
              <a:rPr lang="ru-RU" dirty="0" err="1"/>
              <a:t>початкової</a:t>
            </a:r>
            <a:r>
              <a:rPr lang="ru-RU" dirty="0"/>
              <a:t> та </a:t>
            </a:r>
            <a:r>
              <a:rPr lang="ru-RU" dirty="0" err="1"/>
              <a:t>кінцевої</a:t>
            </a:r>
            <a:r>
              <a:rPr lang="ru-RU" dirty="0"/>
              <a:t> вершин: Обрати </a:t>
            </a:r>
            <a:r>
              <a:rPr lang="ru-RU" dirty="0" err="1"/>
              <a:t>початкову</a:t>
            </a:r>
            <a:r>
              <a:rPr lang="ru-RU" dirty="0"/>
              <a:t> та </a:t>
            </a:r>
            <a:r>
              <a:rPr lang="ru-RU" dirty="0" err="1"/>
              <a:t>кінцеву</a:t>
            </a:r>
            <a:r>
              <a:rPr lang="ru-RU" dirty="0"/>
              <a:t> </a:t>
            </a:r>
            <a:r>
              <a:rPr lang="ru-RU" dirty="0" err="1"/>
              <a:t>вершини</a:t>
            </a:r>
            <a:r>
              <a:rPr lang="ru-RU" dirty="0"/>
              <a:t> для </a:t>
            </a:r>
            <a:r>
              <a:rPr lang="ru-RU" dirty="0" err="1"/>
              <a:t>знаходження</a:t>
            </a:r>
            <a:r>
              <a:rPr lang="ru-RU" dirty="0"/>
              <a:t> шляху.</a:t>
            </a:r>
          </a:p>
          <a:p>
            <a:endParaRPr lang="ru-RU" dirty="0"/>
          </a:p>
          <a:p>
            <a:r>
              <a:rPr lang="ru-RU" dirty="0"/>
              <a:t>Запуск алгоритму: </a:t>
            </a:r>
            <a:r>
              <a:rPr lang="ru-RU" dirty="0" err="1"/>
              <a:t>Запустити</a:t>
            </a:r>
            <a:r>
              <a:rPr lang="ru-RU" dirty="0"/>
              <a:t> </a:t>
            </a:r>
            <a:r>
              <a:rPr lang="ru-RU" dirty="0" err="1"/>
              <a:t>вибраний</a:t>
            </a:r>
            <a:r>
              <a:rPr lang="ru-RU" dirty="0"/>
              <a:t> алгоритм для </a:t>
            </a:r>
            <a:r>
              <a:rPr lang="ru-RU" dirty="0" err="1"/>
              <a:t>обчислення</a:t>
            </a:r>
            <a:r>
              <a:rPr lang="ru-RU" dirty="0"/>
              <a:t> </a:t>
            </a:r>
            <a:r>
              <a:rPr lang="ru-RU" dirty="0" err="1"/>
              <a:t>найкоротшого</a:t>
            </a:r>
            <a:r>
              <a:rPr lang="ru-RU" dirty="0"/>
              <a:t> шляху.</a:t>
            </a:r>
          </a:p>
          <a:p>
            <a:endParaRPr lang="ru-RU" dirty="0"/>
          </a:p>
          <a:p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результатів</a:t>
            </a:r>
            <a:r>
              <a:rPr lang="ru-RU" dirty="0"/>
              <a:t>: </a:t>
            </a:r>
            <a:r>
              <a:rPr lang="ru-RU" dirty="0" err="1"/>
              <a:t>Отримати</a:t>
            </a:r>
            <a:r>
              <a:rPr lang="ru-RU" dirty="0"/>
              <a:t> </a:t>
            </a:r>
            <a:r>
              <a:rPr lang="ru-RU" dirty="0" err="1"/>
              <a:t>результати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включають</a:t>
            </a:r>
            <a:r>
              <a:rPr lang="ru-RU" dirty="0"/>
              <a:t> в себе </a:t>
            </a:r>
            <a:r>
              <a:rPr lang="ru-RU" dirty="0" err="1"/>
              <a:t>найкоротший</a:t>
            </a:r>
            <a:r>
              <a:rPr lang="ru-RU" dirty="0"/>
              <a:t> шлях та </a:t>
            </a:r>
            <a:r>
              <a:rPr lang="ru-RU" dirty="0" err="1"/>
              <a:t>його</a:t>
            </a:r>
            <a:r>
              <a:rPr lang="ru-RU" dirty="0"/>
              <a:t> вагу.</a:t>
            </a:r>
          </a:p>
          <a:p>
            <a:endParaRPr lang="ru-RU" dirty="0"/>
          </a:p>
          <a:p>
            <a:r>
              <a:rPr lang="ru-RU" dirty="0" err="1"/>
              <a:t>Аналіз</a:t>
            </a:r>
            <a:r>
              <a:rPr lang="ru-RU" dirty="0"/>
              <a:t> </a:t>
            </a:r>
            <a:r>
              <a:rPr lang="ru-RU" dirty="0" err="1"/>
              <a:t>результатів</a:t>
            </a:r>
            <a:r>
              <a:rPr lang="ru-RU" dirty="0"/>
              <a:t>: </a:t>
            </a:r>
            <a:r>
              <a:rPr lang="ru-RU" dirty="0" err="1"/>
              <a:t>Проаналізувати</a:t>
            </a:r>
            <a:r>
              <a:rPr lang="ru-RU" dirty="0"/>
              <a:t> </a:t>
            </a:r>
            <a:r>
              <a:rPr lang="ru-RU" dirty="0" err="1"/>
              <a:t>результати</a:t>
            </a:r>
            <a:r>
              <a:rPr lang="ru-RU" dirty="0"/>
              <a:t> та </a:t>
            </a:r>
            <a:r>
              <a:rPr lang="ru-RU" dirty="0" err="1"/>
              <a:t>врахувати</a:t>
            </a:r>
            <a:r>
              <a:rPr lang="ru-RU" dirty="0"/>
              <a:t> будь-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додаткові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умови</a:t>
            </a:r>
            <a:r>
              <a:rPr lang="ru-RU" dirty="0"/>
              <a:t> </a:t>
            </a:r>
            <a:r>
              <a:rPr lang="ru-RU" dirty="0" err="1"/>
              <a:t>задачі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Оптимізація</a:t>
            </a:r>
            <a:r>
              <a:rPr lang="ru-RU" dirty="0"/>
              <a:t> (за </a:t>
            </a:r>
            <a:r>
              <a:rPr lang="ru-RU" dirty="0" err="1"/>
              <a:t>необхідності</a:t>
            </a:r>
            <a:r>
              <a:rPr lang="ru-RU" dirty="0"/>
              <a:t>): Провести </a:t>
            </a:r>
            <a:r>
              <a:rPr lang="ru-RU" dirty="0" err="1"/>
              <a:t>оптимізацію</a:t>
            </a:r>
            <a:r>
              <a:rPr lang="ru-RU" dirty="0"/>
              <a:t> шляху, </a:t>
            </a:r>
            <a:r>
              <a:rPr lang="ru-RU" dirty="0" err="1"/>
              <a:t>враховуючи</a:t>
            </a:r>
            <a:r>
              <a:rPr lang="ru-RU" dirty="0"/>
              <a:t> </a:t>
            </a:r>
            <a:r>
              <a:rPr lang="ru-RU" dirty="0" err="1"/>
              <a:t>додаткові</a:t>
            </a:r>
            <a:r>
              <a:rPr lang="ru-RU" dirty="0"/>
              <a:t> </a:t>
            </a:r>
            <a:r>
              <a:rPr lang="ru-RU" dirty="0" err="1"/>
              <a:t>обмеження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умови</a:t>
            </a:r>
            <a:r>
              <a:rPr lang="ru-RU" dirty="0"/>
              <a:t>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0D07F59-73E8-4FF5-B720-6C0B839D4209}"/>
              </a:ext>
            </a:extLst>
          </p:cNvPr>
          <p:cNvSpPr txBox="1">
            <a:spLocks/>
          </p:cNvSpPr>
          <p:nvPr/>
        </p:nvSpPr>
        <p:spPr>
          <a:xfrm>
            <a:off x="6090676" y="1434352"/>
            <a:ext cx="5738017" cy="26087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uk-UA" sz="2400" dirty="0"/>
              <a:t>Для вирішення задачі найкоротшого шляху (</a:t>
            </a:r>
            <a:r>
              <a:rPr lang="en-US" sz="2400" dirty="0"/>
              <a:t>Shortest Path Problem) </a:t>
            </a:r>
            <a:r>
              <a:rPr lang="uk-UA" sz="2400" dirty="0"/>
              <a:t>можна використовувати алгоритми, такі як алгоритм </a:t>
            </a:r>
            <a:r>
              <a:rPr lang="uk-UA" sz="2400" dirty="0" err="1"/>
              <a:t>Дейкстри</a:t>
            </a:r>
            <a:r>
              <a:rPr lang="uk-UA" sz="2400" dirty="0"/>
              <a:t>, алгоритм </a:t>
            </a:r>
            <a:r>
              <a:rPr lang="uk-UA" sz="2400" dirty="0" err="1"/>
              <a:t>Беллмана</a:t>
            </a:r>
            <a:r>
              <a:rPr lang="uk-UA" sz="2400" dirty="0"/>
              <a:t>-Форда або алгоритм </a:t>
            </a:r>
            <a:r>
              <a:rPr lang="en-US" sz="2400" dirty="0"/>
              <a:t>A*. </a:t>
            </a:r>
            <a:r>
              <a:rPr lang="uk-UA" sz="2400" dirty="0"/>
              <a:t>Вони допомагають знайти найкоротший шлях в графі, де ребра мають ваги. </a:t>
            </a:r>
            <a:endParaRPr lang="ru-RU" sz="2400" dirty="0"/>
          </a:p>
        </p:txBody>
      </p:sp>
      <p:pic>
        <p:nvPicPr>
          <p:cNvPr id="4098" name="Picture 2" descr="Finding Your Way: Shortest Paths on Networks · Frontiers for Young Minds">
            <a:extLst>
              <a:ext uri="{FF2B5EF4-FFF2-40B4-BE49-F238E27FC236}">
                <a16:creationId xmlns:a16="http://schemas.microsoft.com/office/drawing/2014/main" id="{7189EC72-7F5B-4292-8807-FF8773341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73" y="4043081"/>
            <a:ext cx="4395819" cy="25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70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FD0D7-4929-465E-9F15-C7D29225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Код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BB9D9C-132F-4F7B-B84E-21C6033E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470" y="1493177"/>
            <a:ext cx="3324689" cy="77163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95BDB3-14C1-4885-9628-4CAEC755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59" y="1644148"/>
            <a:ext cx="4477877" cy="386574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D60E7-33F6-45F4-B032-D67F34EA6733}"/>
              </a:ext>
            </a:extLst>
          </p:cNvPr>
          <p:cNvSpPr txBox="1">
            <a:spLocks/>
          </p:cNvSpPr>
          <p:nvPr/>
        </p:nvSpPr>
        <p:spPr>
          <a:xfrm>
            <a:off x="-3163108" y="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dirty="0"/>
              <a:t>До практики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B02FCE-42AB-49AF-ACA1-F58D06020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392" y="5234940"/>
            <a:ext cx="1664472" cy="12483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AB23A8-643A-41BC-BF63-D2106589C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61" y="5194827"/>
            <a:ext cx="2164080" cy="162306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8BE9C26-0EAB-42C9-A03B-F0216BCB9BA4}"/>
              </a:ext>
            </a:extLst>
          </p:cNvPr>
          <p:cNvSpPr txBox="1">
            <a:spLocks/>
          </p:cNvSpPr>
          <p:nvPr/>
        </p:nvSpPr>
        <p:spPr>
          <a:xfrm>
            <a:off x="716365" y="5859117"/>
            <a:ext cx="1967671" cy="34394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uk-UA" sz="5000" dirty="0">
                <a:solidFill>
                  <a:schemeClr val="tx1"/>
                </a:solidFill>
                <a:highlight>
                  <a:srgbClr val="000000"/>
                </a:highlight>
              </a:rPr>
              <a:t>Дякую за увагу</a:t>
            </a:r>
            <a:endParaRPr lang="ru-RU" sz="500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218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332</TotalTime>
  <Words>678</Words>
  <Application>Microsoft Office PowerPoint</Application>
  <PresentationFormat>Широкоэкранный</PresentationFormat>
  <Paragraphs>55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Helvetica Neue</vt:lpstr>
      <vt:lpstr>Calisto MT</vt:lpstr>
      <vt:lpstr>Wingdings 2</vt:lpstr>
      <vt:lpstr>Сланец</vt:lpstr>
      <vt:lpstr>Shortest Path Problem</vt:lpstr>
      <vt:lpstr>Клас задачі</vt:lpstr>
      <vt:lpstr>Проблематика</vt:lpstr>
      <vt:lpstr>Складнощі</vt:lpstr>
      <vt:lpstr>Обмеження</vt:lpstr>
      <vt:lpstr>Хід вирішення</vt:lpstr>
      <vt:lpstr>Код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 Problem</dc:title>
  <dc:creator>Juli Peterson</dc:creator>
  <cp:lastModifiedBy>Juli Peterson</cp:lastModifiedBy>
  <cp:revision>21</cp:revision>
  <dcterms:created xsi:type="dcterms:W3CDTF">2023-10-31T09:32:38Z</dcterms:created>
  <dcterms:modified xsi:type="dcterms:W3CDTF">2023-11-02T19:22:00Z</dcterms:modified>
</cp:coreProperties>
</file>